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6" r:id="rId3"/>
    <p:sldId id="274" r:id="rId4"/>
    <p:sldId id="273" r:id="rId5"/>
    <p:sldId id="275" r:id="rId6"/>
    <p:sldId id="272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9793E-11BF-4683-A8C1-C94889E7D941}" type="datetimeFigureOut">
              <a:rPr lang="nl-NL" smtClean="0"/>
              <a:pPr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06CB9A-AC8C-4627-A735-72BCD256650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watch?v=r0gm2UFOq70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goudeneeuw.ntr.nl/krant/" TargetMode="External"/><Relationship Id="rId2" Type="http://schemas.openxmlformats.org/officeDocument/2006/relationships/hyperlink" Target="https://www.youtube.com/watch?v=oxwXeeULUv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goudeneeuw.ntr.nl/krant/afleveringen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Paragraaf </a:t>
            </a:r>
            <a:r>
              <a:rPr lang="nl-NL" dirty="0" smtClean="0"/>
              <a:t>4.3 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Internationale handel</a:t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59632" y="2780928"/>
            <a:ext cx="6400800" cy="1752600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Kenmerkende aspecten:</a:t>
            </a:r>
          </a:p>
          <a:p>
            <a:pPr algn="l"/>
            <a:r>
              <a:rPr lang="nl-NL" dirty="0" smtClean="0">
                <a:solidFill>
                  <a:srgbClr val="FF0000"/>
                </a:solidFill>
              </a:rPr>
              <a:t>(25) Wereldwijde </a:t>
            </a:r>
            <a:r>
              <a:rPr lang="nl-NL" dirty="0" smtClean="0">
                <a:solidFill>
                  <a:srgbClr val="FF0000"/>
                </a:solidFill>
              </a:rPr>
              <a:t>handelscontacten, handelskapitalisme en het begin van een wereldeconomie</a:t>
            </a:r>
          </a:p>
          <a:p>
            <a:endParaRPr lang="nl-NL" b="1" i="1" dirty="0"/>
          </a:p>
          <a:p>
            <a:endParaRPr lang="nl-NL" b="1" i="1" dirty="0"/>
          </a:p>
        </p:txBody>
      </p:sp>
      <p:sp>
        <p:nvSpPr>
          <p:cNvPr id="5" name="Rechthoek 4"/>
          <p:cNvSpPr/>
          <p:nvPr/>
        </p:nvSpPr>
        <p:spPr>
          <a:xfrm>
            <a:off x="2267744" y="479715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 smtClean="0">
                <a:hlinkClick r:id="rId2"/>
              </a:rPr>
              <a:t>http://www.youtube.com/watch?v=r0gm2UFOq70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Vier oorzaken van economische groei in de Republiek!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1….</a:t>
            </a:r>
          </a:p>
          <a:p>
            <a:pPr marL="0" indent="0">
              <a:buNone/>
            </a:pPr>
            <a:r>
              <a:rPr lang="nl-NL" dirty="0" smtClean="0"/>
              <a:t>2…</a:t>
            </a:r>
          </a:p>
          <a:p>
            <a:pPr marL="0" indent="0">
              <a:buNone/>
            </a:pPr>
            <a:r>
              <a:rPr lang="nl-NL" dirty="0" smtClean="0"/>
              <a:t>3…</a:t>
            </a:r>
          </a:p>
          <a:p>
            <a:pPr marL="0" indent="0">
              <a:buNone/>
            </a:pPr>
            <a:r>
              <a:rPr lang="nl-NL" dirty="0" smtClean="0"/>
              <a:t>4….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Zoek op welke! (5 minuten tijd) </a:t>
            </a:r>
          </a:p>
          <a:p>
            <a:pPr marL="0" indent="0">
              <a:buNone/>
            </a:pPr>
            <a:r>
              <a:rPr lang="nl-NL" dirty="0" smtClean="0"/>
              <a:t>Tactiek: koppensnellen, begin / einde alinea.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07981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b="1" dirty="0" smtClean="0"/>
              <a:t>4 oorzaken </a:t>
            </a:r>
            <a:r>
              <a:rPr lang="nl-NL" dirty="0" smtClean="0"/>
              <a:t>van economische groei in de Nederlandse Republiek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06916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AutoNum type="arabicPeriod"/>
            </a:pPr>
            <a:r>
              <a:rPr lang="nl-NL" dirty="0" smtClean="0"/>
              <a:t>De Oostzeehandel zorgde voor grote welvaart (handel in hout, graan, zout)</a:t>
            </a:r>
          </a:p>
          <a:p>
            <a:pPr marL="514350" indent="-514350">
              <a:buAutoNum type="arabicPeriod"/>
            </a:pPr>
            <a:r>
              <a:rPr lang="nl-NL" dirty="0" smtClean="0"/>
              <a:t>Technische uitvindingen </a:t>
            </a:r>
            <a:r>
              <a:rPr lang="nl-NL" dirty="0" smtClean="0">
                <a:sym typeface="Wingdings" pitchFamily="2" charset="2"/>
              </a:rPr>
              <a:t> meer arbeidsproductiviteit (fluitschip, houtzaagmolen </a:t>
            </a:r>
            <a:r>
              <a:rPr lang="nl-NL" sz="1000" dirty="0" smtClean="0">
                <a:sym typeface="Wingdings" pitchFamily="2" charset="2"/>
                <a:hlinkClick r:id="rId2"/>
              </a:rPr>
              <a:t>https://www.youtube.com/watch?v=oxwXeeULUv0 </a:t>
            </a:r>
            <a:r>
              <a:rPr lang="nl-NL" dirty="0" smtClean="0">
                <a:sym typeface="Wingdings" pitchFamily="2" charset="2"/>
              </a:rPr>
              <a:t>, haringbuis)</a:t>
            </a:r>
          </a:p>
          <a:p>
            <a:pPr marL="514350" indent="-514350">
              <a:buAutoNum type="arabicPeriod"/>
            </a:pPr>
            <a:r>
              <a:rPr lang="nl-NL" dirty="0" smtClean="0">
                <a:sym typeface="Wingdings" pitchFamily="2" charset="2"/>
              </a:rPr>
              <a:t>Hoge specialisatiegraad (veeteelt)</a:t>
            </a:r>
          </a:p>
          <a:p>
            <a:pPr marL="514350" indent="-514350">
              <a:buAutoNum type="arabicPeriod"/>
            </a:pPr>
            <a:r>
              <a:rPr lang="nl-NL" dirty="0" smtClean="0">
                <a:sym typeface="Wingdings" pitchFamily="2" charset="2"/>
              </a:rPr>
              <a:t>Internationale handel: VOC (Azië) en WIC (Afrika, Amerika) zorgde voor extra welvaart</a:t>
            </a:r>
          </a:p>
          <a:p>
            <a:pPr marL="914400" lvl="1" indent="-514350">
              <a:buAutoNum type="arabicPeriod"/>
            </a:pPr>
            <a:r>
              <a:rPr lang="nl-NL" dirty="0" smtClean="0">
                <a:sym typeface="Wingdings" pitchFamily="2" charset="2"/>
              </a:rPr>
              <a:t>De internationale handel kreeg een impuls door de </a:t>
            </a:r>
            <a:r>
              <a:rPr lang="nl-NL" dirty="0" smtClean="0">
                <a:solidFill>
                  <a:srgbClr val="FF0000"/>
                </a:solidFill>
                <a:sym typeface="Wingdings" pitchFamily="2" charset="2"/>
              </a:rPr>
              <a:t>Val van Antwerpen</a:t>
            </a:r>
            <a:r>
              <a:rPr lang="nl-NL" dirty="0" smtClean="0">
                <a:sym typeface="Wingdings" pitchFamily="2" charset="2"/>
              </a:rPr>
              <a:t> 1585 (Antwerpen viel in Spaanse handen)  veel handelaren vluchtten naar de Noordelijke Nederlanden en zetten daar hun handelsbedrijf door. </a:t>
            </a:r>
          </a:p>
          <a:p>
            <a:pPr marL="914400" lvl="1" indent="-514350">
              <a:buNone/>
            </a:pPr>
            <a:r>
              <a:rPr lang="nl-NL" dirty="0">
                <a:hlinkClick r:id="rId3"/>
              </a:rPr>
              <a:t>http://goudeneeuw.ntr.nl/krant/#/overzicht/1585/</a:t>
            </a:r>
            <a:endParaRPr lang="nl-NL" dirty="0"/>
          </a:p>
        </p:txBody>
      </p:sp>
      <p:sp>
        <p:nvSpPr>
          <p:cNvPr id="2" name="Rechthoek 1"/>
          <p:cNvSpPr/>
          <p:nvPr/>
        </p:nvSpPr>
        <p:spPr>
          <a:xfrm>
            <a:off x="827584" y="6176509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4"/>
              </a:rPr>
              <a:t>http://goudeneeuw.ntr.nl/krant/afleveringen/#/overzicht/2/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 16</a:t>
            </a:r>
            <a:r>
              <a:rPr lang="nl-NL" baseline="30000" dirty="0" smtClean="0"/>
              <a:t>e</a:t>
            </a:r>
            <a:r>
              <a:rPr lang="nl-NL" dirty="0" smtClean="0"/>
              <a:t> + begin 17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Handelskapitalisme</a:t>
            </a:r>
            <a:r>
              <a:rPr lang="nl-NL" dirty="0" smtClean="0"/>
              <a:t> = geld verdienen met de handel en een deel van de winst investeren in het vergroten van je handelsonderneming</a:t>
            </a:r>
          </a:p>
          <a:p>
            <a:r>
              <a:rPr lang="nl-NL" dirty="0" smtClean="0"/>
              <a:t>Eerste helft van de 16</a:t>
            </a:r>
            <a:r>
              <a:rPr lang="nl-NL" baseline="30000" dirty="0" smtClean="0"/>
              <a:t>e</a:t>
            </a:r>
            <a:r>
              <a:rPr lang="nl-NL" dirty="0" smtClean="0"/>
              <a:t> eeuw:</a:t>
            </a:r>
          </a:p>
          <a:p>
            <a:pPr>
              <a:buNone/>
            </a:pPr>
            <a:r>
              <a:rPr lang="nl-NL" dirty="0" smtClean="0"/>
              <a:t>	Portugezen en Spanjaarden</a:t>
            </a:r>
          </a:p>
          <a:p>
            <a:r>
              <a:rPr lang="nl-NL" dirty="0" smtClean="0"/>
              <a:t>Tweede helft van de 16</a:t>
            </a:r>
            <a:r>
              <a:rPr lang="nl-NL" baseline="30000" dirty="0" smtClean="0"/>
              <a:t>e</a:t>
            </a:r>
            <a:r>
              <a:rPr lang="nl-NL" dirty="0" smtClean="0"/>
              <a:t> eeuw:</a:t>
            </a:r>
          </a:p>
          <a:p>
            <a:pPr>
              <a:buNone/>
            </a:pPr>
            <a:r>
              <a:rPr lang="nl-NL" dirty="0" smtClean="0"/>
              <a:t>	Engelsen, Nederlanders en Fransen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	In de 17</a:t>
            </a:r>
            <a:r>
              <a:rPr lang="nl-NL" baseline="30000" dirty="0" smtClean="0"/>
              <a:t>e</a:t>
            </a:r>
            <a:r>
              <a:rPr lang="nl-NL" dirty="0" smtClean="0"/>
              <a:t> eeuw waren veel Europese landen bezig met internationale handel / handelskapitalisme en concurreerde behoorlijk met elkaar! De Engelsen hebben uiteindelijk de meeste invloed gehad in de internationale handel.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nl-NL" sz="3600" dirty="0" smtClean="0"/>
              <a:t>Door de enorme welvaartsgroei in de Republiek gingen mensen geld uitgeven aan: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</a:rPr>
              <a:t>Kunst</a:t>
            </a:r>
            <a:r>
              <a:rPr lang="nl-NL" dirty="0" smtClean="0"/>
              <a:t> </a:t>
            </a:r>
            <a:r>
              <a:rPr lang="nl-NL" dirty="0" smtClean="0">
                <a:sym typeface="Wingdings" pitchFamily="2" charset="2"/>
              </a:rPr>
              <a:t> Hollandse meesters (o.a. Rembrandt) schilderen in opdracht van rijke mensen. Onderwerpen zijn: de mensen zelf, landschapsschilderijen, huiselijke taferelen, christelijke thema’s e.d. + dichtkunst leeft op + Bouwkunst leeft op (denk aan het stadhuis op de Dam)</a:t>
            </a:r>
          </a:p>
          <a:p>
            <a:pPr>
              <a:buNone/>
            </a:pPr>
            <a:r>
              <a:rPr lang="nl-NL" b="1" dirty="0" smtClean="0">
                <a:solidFill>
                  <a:srgbClr val="FF0000"/>
                </a:solidFill>
                <a:sym typeface="Wingdings" pitchFamily="2" charset="2"/>
              </a:rPr>
              <a:t>Wetenschap</a:t>
            </a:r>
            <a:r>
              <a:rPr lang="nl-NL" dirty="0" smtClean="0">
                <a:sym typeface="Wingdings" pitchFamily="2" charset="2"/>
              </a:rPr>
              <a:t>  Door de welvaartsgroei wilden veel mensen dingen sneller of beter doen = impuls voor het doen van uitvindingen (bijv. nog betere molen)</a:t>
            </a:r>
          </a:p>
          <a:p>
            <a:pPr>
              <a:buNone/>
            </a:pPr>
            <a:r>
              <a:rPr lang="nl-NL" dirty="0" smtClean="0">
                <a:sym typeface="Wingdings" pitchFamily="2" charset="2"/>
              </a:rPr>
              <a:t>(</a:t>
            </a:r>
            <a:r>
              <a:rPr lang="nl-NL" i="1" dirty="0" smtClean="0">
                <a:sym typeface="Wingdings" pitchFamily="2" charset="2"/>
              </a:rPr>
              <a:t>hierover meer in hoofdstuk 7)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Samenvattend:</a:t>
            </a:r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nl-NL" b="1" u="sng" dirty="0" smtClean="0"/>
              <a:t>De Gouden Eeuw van de Nederlandse Republiek wordt gekenmerkt door: 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Bijzondere staatkundige positie van de Nederlanden: republiek die door regenten in gewesten wordt bestuurd i.p.v. een monarchie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Economische bloei in Hollandse steden: internationale handel (Indië en Europa = Oostzeehandel) stapelmarkt, nijverheid, bankwezen, landbouw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Culturele bloei: dichtkunst, schilderkunst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Wetenschappelijke bloei: wiskunde, waterbouwkunde, rechten, filosofie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Gewetensvrijheid: geen ‘precisie’, maar ‘rekkelijkheid’</a:t>
            </a:r>
          </a:p>
          <a:p>
            <a:pPr>
              <a:buFont typeface="Wingdings" pitchFamily="2" charset="2"/>
              <a:buChar char="Ø"/>
            </a:pPr>
            <a:r>
              <a:rPr lang="nl-NL" dirty="0" smtClean="0"/>
              <a:t>Bevolkingsgroei: i.v.m. gewetensvrijheid en relatieve tolerantie </a:t>
            </a:r>
            <a:r>
              <a:rPr lang="nl-NL" dirty="0" smtClean="0">
                <a:sym typeface="Wingdings" pitchFamily="2" charset="2"/>
              </a:rPr>
              <a:t> vluchtelingen uit andere delen van Europa (joden, protestanten)</a:t>
            </a:r>
            <a:endParaRPr lang="nl-NL" dirty="0" smtClean="0"/>
          </a:p>
          <a:p>
            <a:pPr>
              <a:buFont typeface="Wingdings" pitchFamily="2" charset="2"/>
              <a:buChar char="Ø"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393</Words>
  <Application>Microsoft Office PowerPoint</Application>
  <PresentationFormat>Diavoorstelling (4:3)</PresentationFormat>
  <Paragraphs>41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Office-thema</vt:lpstr>
      <vt:lpstr>Paragraaf 4.3  Internationale handel </vt:lpstr>
      <vt:lpstr>Vier oorzaken van economische groei in de Republiek! </vt:lpstr>
      <vt:lpstr>4 oorzaken van economische groei in de Nederlandse Republiek</vt:lpstr>
      <vt:lpstr>Eind 16e + begin 17e eeuw</vt:lpstr>
      <vt:lpstr>Door de enorme welvaartsgroei in de Republiek gingen mensen geld uitgeven aan:</vt:lpstr>
      <vt:lpstr>Samenvattend: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Paragraaf 6.2 De Gouden Eeuw van Nederland</dc:title>
  <dc:creator>Kristel Biemans</dc:creator>
  <cp:lastModifiedBy>Biemans, KJA (Kristel)</cp:lastModifiedBy>
  <cp:revision>60</cp:revision>
  <dcterms:created xsi:type="dcterms:W3CDTF">2013-06-04T06:45:20Z</dcterms:created>
  <dcterms:modified xsi:type="dcterms:W3CDTF">2017-11-27T13:44:44Z</dcterms:modified>
</cp:coreProperties>
</file>